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uWOmba7/RRpt0GGVO0xGfrlNH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82DDD8-D6CB-4F56-AF06-131F400055B3}">
  <a:tblStyle styleId="{8B82DDD8-D6CB-4F56-AF06-131F400055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421b43d9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0421b43d9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421b43d9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0421b43d9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8" name="Google Shape;4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7" name="Google Shape;4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421b43d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0421b43d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3" name="Google Shape;4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421b43d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0421b43d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421b43d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0421b43d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421b43d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0421b43d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421b43d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0421b43d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421b43d9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421b43d9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hr-HR" sz="3100"/>
              <a:t>RAZREDBENI ISPITI ZA PRIJEDIPLOMSKE I DIPLOMSKE STUDIJE 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000"/>
              <a:t>Studij glazbene pedagogije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000"/>
              <a:t>Studij klasične harmonike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000"/>
              <a:t>Studij solo pjevanja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000"/>
              <a:t>Studij klavira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9174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934" y="4916565"/>
            <a:ext cx="6172403" cy="146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5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578" y="1515041"/>
            <a:ext cx="11387102" cy="330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2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0177" y="1688984"/>
            <a:ext cx="10670865" cy="264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2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632" y="1806222"/>
            <a:ext cx="11151942" cy="425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2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308" y="1256997"/>
            <a:ext cx="10057403" cy="3974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10421b43d9f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2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0421b43d9f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2012431"/>
            <a:ext cx="10987722" cy="254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Harmonija: </a:t>
            </a:r>
            <a:br>
              <a:rPr lang="hr-HR" sz="4800"/>
            </a:br>
            <a:r>
              <a:rPr lang="hr-HR" sz="2000"/>
              <a:t>Glazbena pedagogija</a:t>
            </a:r>
            <a:endParaRPr/>
          </a:p>
        </p:txBody>
      </p:sp>
      <p:grpSp>
        <p:nvGrpSpPr>
          <p:cNvPr id="180" name="Google Shape;180;p4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81" name="Google Shape;181;p4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5577840" y="1165014"/>
            <a:ext cx="5625253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400"/>
              <a:t>PISMENI: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400"/>
              <a:t>Četveroglasna harmonizacija zadanog obilježenog basa (kvintakordi i obrati, dominantni septakord i obrati). 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400"/>
              <a:t>Četveroglasna harmonizacija soprana.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400"/>
              <a:t>Izradba dijatonske modulacije na zadane tonalitete. </a:t>
            </a:r>
            <a:endParaRPr sz="24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10421b43d9f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179451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0421b43d9f_0_42"/>
          <p:cNvPicPr preferRelativeResize="0"/>
          <p:nvPr/>
        </p:nvPicPr>
        <p:blipFill rotWithShape="1">
          <a:blip r:embed="rId4">
            <a:alphaModFix/>
          </a:blip>
          <a:srcRect b="6467"/>
          <a:stretch/>
        </p:blipFill>
        <p:spPr>
          <a:xfrm>
            <a:off x="1125415" y="148151"/>
            <a:ext cx="10228385" cy="584753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/>
          <p:nvPr/>
        </p:nvSpPr>
        <p:spPr>
          <a:xfrm>
            <a:off x="0" y="2315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Harmonija na klaviru: </a:t>
            </a:r>
            <a:br>
              <a:rPr lang="hr-HR" sz="4800"/>
            </a:br>
            <a:r>
              <a:rPr lang="hr-HR" sz="2000"/>
              <a:t>Glazbena pedagogija</a:t>
            </a:r>
            <a:endParaRPr/>
          </a:p>
        </p:txBody>
      </p:sp>
      <p:grpSp>
        <p:nvGrpSpPr>
          <p:cNvPr id="196" name="Google Shape;196;p5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97" name="Google Shape;197;p5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 txBox="1">
            <a:spLocks noGrp="1"/>
          </p:cNvSpPr>
          <p:nvPr>
            <p:ph type="body" idx="1"/>
          </p:nvPr>
        </p:nvSpPr>
        <p:spPr>
          <a:xfrm>
            <a:off x="5577840" y="1165014"/>
            <a:ext cx="5625253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000"/>
              <a:t>Sviranje proširenih kadenca (I.-IV.-V.-VI.-IV.-V.-I.) u svakom položaju i slogu i u svim tonalitetima.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Solfeggio:</a:t>
            </a:r>
            <a:br>
              <a:rPr lang="hr-HR" sz="4800"/>
            </a:br>
            <a:r>
              <a:rPr lang="hr-HR" sz="2000"/>
              <a:t>Glazbena pedagogija</a:t>
            </a:r>
            <a:endParaRPr/>
          </a:p>
        </p:txBody>
      </p:sp>
      <p:grpSp>
        <p:nvGrpSpPr>
          <p:cNvPr id="206" name="Google Shape;206;p6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07" name="Google Shape;207;p6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>
            <a:spLocks noGrp="1"/>
          </p:cNvSpPr>
          <p:nvPr>
            <p:ph type="body" idx="1"/>
          </p:nvPr>
        </p:nvSpPr>
        <p:spPr>
          <a:xfrm>
            <a:off x="5504058" y="1002969"/>
            <a:ext cx="5625253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000"/>
              <a:t>PISMENI: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Ritmički diktat na jednom tonu (jednostavnije metričke i ritmičke strukture).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Jednoglasni diktat (sukcesivni intervali do oktave u srednjoj lagi).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Zapis intervala na zadanom tonu.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Jednoglasni diktat (melodijsko-ritmički primjer s mjestimičnom primjenom alteriranih i kromatskih tonova).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Zapis akorada i njihovih obrata na zadanom tonu (kvintakorda, dominantnog septakorda).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Dvoglasni diktat. </a:t>
            </a:r>
            <a:endParaRPr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000"/>
              <a:t>USMENI: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000"/>
              <a:t>Pjevanje s lista melodijsko-ritmičkog primjera s primjenom alteriranih i kromatskih tonova.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8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656" y="578734"/>
            <a:ext cx="9614230" cy="533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Prijamni ispiti za prijediplomski studij Glazbene pedagogije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8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6"/>
          <p:cNvPicPr preferRelativeResize="0"/>
          <p:nvPr/>
        </p:nvPicPr>
        <p:blipFill rotWithShape="1">
          <a:blip r:embed="rId4">
            <a:alphaModFix/>
          </a:blip>
          <a:srcRect b="5505"/>
          <a:stretch/>
        </p:blipFill>
        <p:spPr>
          <a:xfrm>
            <a:off x="1291647" y="365125"/>
            <a:ext cx="9157590" cy="574630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373" y="939160"/>
            <a:ext cx="9678214" cy="486593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227" name="Google Shape;22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47" y="6202423"/>
            <a:ext cx="12107705" cy="53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/>
              <a:t>Usmeni dio</a:t>
            </a:r>
            <a:endParaRPr/>
          </a:p>
        </p:txBody>
      </p:sp>
      <p:pic>
        <p:nvPicPr>
          <p:cNvPr id="233" name="Google Shape;23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533" y="1595231"/>
            <a:ext cx="9144000" cy="305131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234" name="Google Shape;23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47" y="6132089"/>
            <a:ext cx="12107705" cy="53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/>
          <p:nvPr/>
        </p:nvSpPr>
        <p:spPr>
          <a:xfrm>
            <a:off x="82576" y="69434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Klavir:</a:t>
            </a:r>
            <a:br>
              <a:rPr lang="hr-HR" sz="4800"/>
            </a:br>
            <a:r>
              <a:rPr lang="hr-HR" sz="2000"/>
              <a:t>Glazbena pedagogija</a:t>
            </a:r>
            <a:endParaRPr/>
          </a:p>
        </p:txBody>
      </p:sp>
      <p:grpSp>
        <p:nvGrpSpPr>
          <p:cNvPr id="241" name="Google Shape;241;p7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42" name="Google Shape;242;p7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7"/>
          <p:cNvSpPr txBox="1">
            <a:spLocks noGrp="1"/>
          </p:cNvSpPr>
          <p:nvPr>
            <p:ph type="body" idx="1"/>
          </p:nvPr>
        </p:nvSpPr>
        <p:spPr>
          <a:xfrm>
            <a:off x="5504058" y="787062"/>
            <a:ext cx="5625253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300"/>
              <a:t>Etida (jedna po izboru): Cramer-Bülow (izdanje Muzičke naklade iz Zagreba): I. svezak (osim 1, 2, 10 i 11). Ostali svesci - bilo koja etida. C. Czerny op. 299. svezak II., III., IV.; Teže etüde Czerny op. 740., Neupert, Moskowski i dr. J. S. 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300"/>
              <a:t>Bach (po izboru): Jedna dvoglasna invencija (osim 1. i 4.); Jedna troglasna invencija; Jedna Francuska ili Engleska suita; Jedan preludij i fuga iz Das Wohltemperierte Klavier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300"/>
              <a:t>Jedna cijela sonata (po izboru): J. Haydn, W. A. Mozart (sve osim C-dur K.V. 545 i Es-dur K.V. 282) i L. v. Beethoven</a:t>
            </a:r>
            <a:endParaRPr sz="23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3600"/>
              <a:t>BODOVANJE NA RAZREDBENOM ISPITU – </a:t>
            </a:r>
            <a:br>
              <a:rPr lang="hr-HR" sz="3600"/>
            </a:br>
            <a:r>
              <a:rPr lang="hr-HR" sz="3600"/>
              <a:t>Glazbena pedagogija</a:t>
            </a:r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279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400"/>
              <a:t>Maksimalno je moguće ostvariti 1000 bodova, od toga: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400"/>
              <a:t>a) 100 bodova donosi uspjeh prethodnog školovanja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400"/>
              <a:t>b) 900 bodova je moguće ostvariti na razredbenom ispitu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1" name="Google Shape;251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PREDDIPLOMSKI STUDIJ</a:t>
            </a:r>
            <a:endParaRPr/>
          </a:p>
        </p:txBody>
      </p:sp>
      <p:graphicFrame>
        <p:nvGraphicFramePr>
          <p:cNvPr id="253" name="Google Shape;253;p8"/>
          <p:cNvGraphicFramePr/>
          <p:nvPr/>
        </p:nvGraphicFramePr>
        <p:xfrm>
          <a:off x="5306290" y="1302326"/>
          <a:ext cx="6705575" cy="5419175"/>
        </p:xfrm>
        <a:graphic>
          <a:graphicData uri="http://schemas.openxmlformats.org/drawingml/2006/table">
            <a:tbl>
              <a:tblPr firstRow="1" bandRow="1">
                <a:solidFill>
                  <a:srgbClr val="F2F2F2"/>
                </a:solidFill>
                <a:tableStyleId>{8B82DDD8-D6CB-4F56-AF06-131F400055B3}</a:tableStyleId>
              </a:tblPr>
              <a:tblGrid>
                <a:gridCol w="9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Red. broj</a:t>
                      </a:r>
                      <a:r>
                        <a:rPr lang="hr-HR" sz="20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700" marR="85900" marT="18200" marB="1365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b="1" u="none" strike="noStrike" cap="none">
                          <a:solidFill>
                            <a:schemeClr val="dk1"/>
                          </a:solidFill>
                        </a:rPr>
                        <a:t>Kolegij</a:t>
                      </a:r>
                      <a:endParaRPr sz="2000" u="none" strike="noStrike" cap="none"/>
                    </a:p>
                  </a:txBody>
                  <a:tcPr marL="63700" marR="85900" marT="18200" marB="1365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b="1" u="none" strike="noStrike" cap="none">
                          <a:solidFill>
                            <a:schemeClr val="dk1"/>
                          </a:solidFill>
                        </a:rPr>
                        <a:t>Maksimalni broj bodova</a:t>
                      </a:r>
                      <a:endParaRPr sz="2000" u="none" strike="noStrike" cap="none"/>
                    </a:p>
                  </a:txBody>
                  <a:tcPr marL="63700" marR="85900" marT="18200" marB="1365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b="1" u="none" strike="noStrike" cap="none">
                          <a:solidFill>
                            <a:schemeClr val="dk1"/>
                          </a:solidFill>
                        </a:rPr>
                        <a:t>Eliminacijski prag</a:t>
                      </a:r>
                      <a:endParaRPr sz="2000" u="none" strike="noStrike" cap="none"/>
                    </a:p>
                  </a:txBody>
                  <a:tcPr marL="63700" marR="85900" marT="18200" marB="1365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1.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Teorija glazbe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2.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Solfeggio (pismeni i usmeni)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350 (200+150)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150 (ukupan zbroj pismenog i usmenog ispita)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3.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Harmonija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4.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Harmonija na klaviru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5.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Klavir (program nije nužno izvoditi napamet)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2000" u="none" strike="noStrike" cap="none"/>
                    </a:p>
                  </a:txBody>
                  <a:tcPr marL="63700" marR="85900" marT="18200" marB="136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>
            <a:off x="84124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hr-HR" sz="3780"/>
              <a:t>RAZREDBENI ISPIT NISU POLOŽILI: </a:t>
            </a:r>
            <a:br>
              <a:rPr lang="hr-HR" sz="3780"/>
            </a:br>
            <a:endParaRPr sz="3780"/>
          </a:p>
        </p:txBody>
      </p:sp>
      <p:sp>
        <p:nvSpPr>
          <p:cNvPr id="260" name="Google Shape;260;p18"/>
          <p:cNvSpPr/>
          <p:nvPr/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10800000" flipH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1"/>
          </p:nvPr>
        </p:nvSpPr>
        <p:spPr>
          <a:xfrm>
            <a:off x="841245" y="3037087"/>
            <a:ext cx="10451592" cy="278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422"/>
              <a:buChar char="•"/>
            </a:pPr>
            <a:r>
              <a:rPr lang="hr-HR" sz="2300"/>
              <a:t>pristupnici koji su na razredbenom ispitu za studijski program Glazbene pedagogije od mogućih 900 stekli manje od 500 (55,55 %) bodova 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3422"/>
              <a:buChar char="•"/>
            </a:pPr>
            <a:r>
              <a:rPr lang="hr-HR" sz="2300"/>
              <a:t>pristupnici koji iz pojedinih segmenata razredbenog ispita nisu stekli minimalan broj bodova, tj. nisu prešli eliminacijski prag 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3422"/>
              <a:buChar char="•"/>
            </a:pPr>
            <a:r>
              <a:rPr lang="hr-HR" sz="2300"/>
              <a:t>pristupnici koji nisu položili državnu maturu </a:t>
            </a:r>
            <a:endParaRPr sz="23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3422"/>
              <a:buChar char="•"/>
            </a:pPr>
            <a:r>
              <a:rPr lang="hr-HR" sz="2300"/>
              <a:t>pristupnici koji pripreme neodgovarajuće ispitne programe ili su lakši od propisanih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3422"/>
              <a:buChar char="•"/>
            </a:pPr>
            <a:r>
              <a:rPr lang="hr-HR" sz="2300">
                <a:solidFill>
                  <a:srgbClr val="FF0000"/>
                </a:solidFill>
              </a:rPr>
              <a:t>Pristupnici koji su u ljetnom roku položili prijamni ispit, a nisu upisali studij u tom roku, ponovno polažu razredbeni ispit u jesenskom roku.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372"/>
              <a:buChar char="•"/>
            </a:pPr>
            <a:r>
              <a:rPr lang="hr-HR" sz="2300">
                <a:solidFill>
                  <a:srgbClr val="FF0000"/>
                </a:solidFill>
              </a:rPr>
              <a:t>Pristupnici koji nisu položili prijamni ispit u ljetnom roku imaju pravo pristupanja razredbenom postupku i u jesenskom roku. 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1382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None/>
            </a:pPr>
            <a:endParaRPr sz="2200"/>
          </a:p>
        </p:txBody>
      </p:sp>
      <p:sp>
        <p:nvSpPr>
          <p:cNvPr id="263" name="Google Shape;2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>
                <a:solidFill>
                  <a:srgbClr val="7F7F7F"/>
                </a:solidFill>
              </a:rPr>
              <a:t>PRIJEDIPLOMSKI STUDIJ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Prijamni ispiti za prijediplomske studije: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Klasična harmonika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pjevanje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Klavir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Teorija glazbe:</a:t>
            </a:r>
            <a:br>
              <a:rPr lang="hr-HR" sz="4800"/>
            </a:br>
            <a:r>
              <a:rPr lang="hr-HR" sz="2800"/>
              <a:t>KH, SP, KL</a:t>
            </a:r>
            <a:endParaRPr/>
          </a:p>
        </p:txBody>
      </p:sp>
      <p:grpSp>
        <p:nvGrpSpPr>
          <p:cNvPr id="279" name="Google Shape;279;p10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80" name="Google Shape;280;p10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0"/>
          <p:cNvSpPr/>
          <p:nvPr/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>
            <a:spLocks noGrp="1"/>
          </p:cNvSpPr>
          <p:nvPr>
            <p:ph type="body" idx="1"/>
          </p:nvPr>
        </p:nvSpPr>
        <p:spPr>
          <a:xfrm>
            <a:off x="5577840" y="587829"/>
            <a:ext cx="5625253" cy="52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tonski sustav (oktave), bilježenje nota u violinskom i bas ključu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poznavanje ljestvica: dur, mol (harmonijski, melodijski)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poznavanje starocrkvenih modusa (dorski, frigijski, lidijski, miksolidijski, eolski)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intervali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kvintakordi: vrste, obrati, mnogostranosti (u dur i mol ljestvicama)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septakordi: vrste, obrati, ljestvični septakordi (u dur i mol ljestvicama)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pravilno bilježenje notnih vrijednosti i pauza u jednostavnim i složenim mjerama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oznake za tempo, dinamiku i način izvođenja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Solfeggio:</a:t>
            </a:r>
            <a:br>
              <a:rPr lang="hr-HR" sz="4800"/>
            </a:br>
            <a:r>
              <a:rPr lang="hr-HR" sz="2800"/>
              <a:t>KH, SP, KL</a:t>
            </a:r>
            <a:endParaRPr/>
          </a:p>
        </p:txBody>
      </p:sp>
      <p:grpSp>
        <p:nvGrpSpPr>
          <p:cNvPr id="290" name="Google Shape;290;p11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91" name="Google Shape;291;p11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1"/>
          <p:cNvSpPr/>
          <p:nvPr/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 txBox="1">
            <a:spLocks noGrp="1"/>
          </p:cNvSpPr>
          <p:nvPr>
            <p:ph type="body" idx="1"/>
          </p:nvPr>
        </p:nvSpPr>
        <p:spPr>
          <a:xfrm>
            <a:off x="5577840" y="587829"/>
            <a:ext cx="5625253" cy="52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Pismeni ispit – diktat: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ritmčki diktat na jednom tonu (jednostavnije metričke i ritmičke strukture) jednoglasni diktat (sukcesivni intervali do oktave u srednjoj lagi)</a:t>
            </a:r>
            <a:br>
              <a:rPr lang="hr-HR" sz="1600"/>
            </a:br>
            <a:r>
              <a:rPr lang="hr-HR" sz="1600"/>
              <a:t>zapis intervala na zadanome tonu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jednoglasni diktat (melodijsko-ritmički primjer s mjestimičnom primjenom alteriranih i kromatskih tonova)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zapis akorada i njihovih obrata na zadanom tonu (kvintakorda, dominantnog septakorda) dvoglasni diktat (primjer vokalno-polifonog tipa)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Praktični ispit: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pjevanje s lista melodijsko-ritmičkog primjera s primjenom alteriranih i kromatskih tonova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Klavir:</a:t>
            </a:r>
            <a:br>
              <a:rPr lang="hr-HR" sz="4800"/>
            </a:br>
            <a:r>
              <a:rPr lang="hr-HR" sz="2800"/>
              <a:t>za pristupnike Solo pjevanja</a:t>
            </a:r>
            <a:endParaRPr sz="2800"/>
          </a:p>
        </p:txBody>
      </p:sp>
      <p:grpSp>
        <p:nvGrpSpPr>
          <p:cNvPr id="301" name="Google Shape;301;p12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302" name="Google Shape;302;p12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2"/>
          <p:cNvSpPr/>
          <p:nvPr/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 txBox="1">
            <a:spLocks noGrp="1"/>
          </p:cNvSpPr>
          <p:nvPr>
            <p:ph type="body" idx="1"/>
          </p:nvPr>
        </p:nvSpPr>
        <p:spPr>
          <a:xfrm>
            <a:off x="5577840" y="587829"/>
            <a:ext cx="5625253" cy="52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K. Czerny: op. 849 – jedna etida ili etida slične težine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Jedna cijela sonatina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/>
              <a:t>Teorija glazbe:</a:t>
            </a:r>
            <a:br>
              <a:rPr lang="hr-HR" sz="4800"/>
            </a:br>
            <a:r>
              <a:rPr lang="hr-HR" sz="2800"/>
              <a:t>Glazbena pedagogija</a:t>
            </a:r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05" name="Google Shape;105;p3"/>
            <p:cNvSpPr/>
            <p:nvPr/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rot="-54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5602148" y="495232"/>
            <a:ext cx="6202830" cy="52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2000"/>
              <a:t>PISMENI:</a:t>
            </a: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Tonski sustav (oktave). Bilježenje nota u violinskom i bas ključu.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Poznavanje ljestvica: dur, mol (harmonijski, melodijski).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Poznavanje starocrkvenih modusa: dorski, frigijski, lidijski, miksolidijski, eolski.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Intervali.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Kvintakordi: vrste, obrati, mnogostranost (u dur i mol ljestvicama).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Septakordi: vrste, obrati, ljestvični septakordi (u dur i mol ljestvicama).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Pravilno bilježenje notnih vrijednosti i pauza u jednostavnim i složenim mjerama.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2000"/>
              <a:t>Oznake za tempo, dinamiku i način izvođenja. </a:t>
            </a:r>
            <a:endParaRPr sz="200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/>
          </a:blip>
          <a:srcRect t="9091" r="232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3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82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/>
              <a:t>Harmonika</a:t>
            </a:r>
            <a:endParaRPr/>
          </a:p>
        </p:txBody>
      </p:sp>
      <p:sp>
        <p:nvSpPr>
          <p:cNvPr id="314" name="Google Shape;314;p13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 txBox="1">
            <a:spLocks noGrp="1"/>
          </p:cNvSpPr>
          <p:nvPr>
            <p:ph type="body" idx="1"/>
          </p:nvPr>
        </p:nvSpPr>
        <p:spPr>
          <a:xfrm>
            <a:off x="371094" y="2718053"/>
            <a:ext cx="5545612" cy="389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1 skladba napisana do 1800. godine (djela J. S. Bacha, D. Scarlattija ili slično)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Originalna skladba ili ciklično djelo za harmoniku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Slobodan program</a:t>
            </a:r>
            <a:br>
              <a:rPr lang="hr-HR" sz="1600"/>
            </a:br>
            <a:endParaRPr sz="1600" b="1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 i="1"/>
              <a:t>Predviđeno trajanje ispitnog programa je 15-20 minuta.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 i="1"/>
              <a:t>Napomena: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 ciklično djelo ne mora biti izvedeno u cijelosti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PRISTUPNICIMA JE OMOGUĆENA AKUSTIČKA PROBA U DVORANI.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/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/>
          </a:p>
        </p:txBody>
      </p:sp>
      <p:sp>
        <p:nvSpPr>
          <p:cNvPr id="317" name="Google Shape;3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>
                <a:solidFill>
                  <a:srgbClr val="7F7F7F"/>
                </a:solidFill>
              </a:rPr>
              <a:t>PRIJEDIPLOMSKI STUDIJ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3">
            <a:alphaModFix/>
          </a:blip>
          <a:srcRect r="22435" b="9091"/>
          <a:stretch/>
        </p:blipFill>
        <p:spPr>
          <a:xfrm>
            <a:off x="4038600" y="10"/>
            <a:ext cx="81534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4"/>
          <p:cNvSpPr txBox="1">
            <a:spLocks noGrp="1"/>
          </p:cNvSpPr>
          <p:nvPr>
            <p:ph type="title"/>
          </p:nvPr>
        </p:nvSpPr>
        <p:spPr>
          <a:xfrm>
            <a:off x="371094" y="1182117"/>
            <a:ext cx="3438144" cy="75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/>
              <a:t>Pjevanje</a:t>
            </a:r>
            <a:endParaRPr sz="3200"/>
          </a:p>
        </p:txBody>
      </p:sp>
      <p:sp>
        <p:nvSpPr>
          <p:cNvPr id="326" name="Google Shape;326;p14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4"/>
          <p:cNvSpPr txBox="1">
            <a:spLocks noGrp="1"/>
          </p:cNvSpPr>
          <p:nvPr>
            <p:ph type="body" idx="1"/>
          </p:nvPr>
        </p:nvSpPr>
        <p:spPr>
          <a:xfrm>
            <a:off x="0" y="2443481"/>
            <a:ext cx="6400800" cy="401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b="1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Jedna pjesma ili arija autora XVII. i XVIII. stoljeća (Aria antica)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Jedna arija iz oratorija J. S. Bacha, G. F. Händela, ili J. Haydna, ili jedna koncertna arija W. A. Mozarta 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Jedna operna arija 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Jedna solo pjesma autora romantizma XIX. st.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Jedna solo pjesma autora  XX. st. 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Jedna solo pjesma hrvatskog autora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Deklamacija kratkog teksta iz književnosti 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600"/>
              <a:t>Razgovor s povjerenstvom </a:t>
            </a:r>
            <a:endParaRPr sz="1600"/>
          </a:p>
          <a:p>
            <a:pPr marL="3240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b="1"/>
          </a:p>
          <a:p>
            <a:pPr marL="3240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r-HR" sz="1600" b="1"/>
              <a:t>Napomena: Cijeli program se izvodi napamet </a:t>
            </a:r>
            <a:endParaRPr sz="1600"/>
          </a:p>
          <a:p>
            <a:pPr marL="3240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b="1"/>
          </a:p>
          <a:p>
            <a:pPr marL="3240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r-HR" sz="1600" b="1"/>
              <a:t>PRISTUPNICIMA JE NA  RASPOLAGANJU KOREPETITOR TE IMAJU PRAVO NA PROBU PRIJE PRIJAMNOG ISPITA I NA TONSKU PROBU U DVORANI.</a:t>
            </a:r>
            <a:endParaRPr sz="1600"/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/>
          </a:p>
        </p:txBody>
      </p:sp>
      <p:sp>
        <p:nvSpPr>
          <p:cNvPr id="329" name="Google Shape;3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>
                <a:solidFill>
                  <a:srgbClr val="7F7F7F"/>
                </a:solidFill>
              </a:rPr>
              <a:t>PRIJEDIPLOMSKI STUDIJ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3">
            <a:alphaModFix/>
          </a:blip>
          <a:srcRect t="23455" r="1704" b="246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5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62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/>
              <a:t>Klavir</a:t>
            </a:r>
            <a:endParaRPr/>
          </a:p>
        </p:txBody>
      </p:sp>
      <p:sp>
        <p:nvSpPr>
          <p:cNvPr id="338" name="Google Shape;338;p15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5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 txBox="1">
            <a:spLocks noGrp="1"/>
          </p:cNvSpPr>
          <p:nvPr>
            <p:ph type="body" idx="1"/>
          </p:nvPr>
        </p:nvSpPr>
        <p:spPr>
          <a:xfrm>
            <a:off x="371094" y="2218765"/>
            <a:ext cx="6984448" cy="4315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jedna etida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J. S. Bach: jedan preludij i fuga iz zbirke </a:t>
            </a:r>
            <a:r>
              <a:rPr lang="hr-HR" sz="1600" i="1"/>
              <a:t>Das Wohltemperierte Klavier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klasična sonata: L. van Beethoven, W. A. Mozart ili J. Haydn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jedna skladba autora 19. stoljeća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jedna skladba autora 20. stoljeća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jedna skladba hrvatskog autora*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 </a:t>
            </a:r>
            <a:r>
              <a:rPr lang="hr-HR" sz="1600" i="1"/>
              <a:t>Cijeli program odabire se prema gradivu srednje glazbene škole.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*</a:t>
            </a:r>
            <a:r>
              <a:rPr lang="hr-HR" sz="1600" b="1" i="1"/>
              <a:t>Strani državljani mogu umjesto skladbe hrvatskog autora izvesti drugu skladbu,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 i="1"/>
              <a:t>po mogućnosti, skladbu autora iz matične države.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PRISTUPNICIMA JE OMOGUĆENO ISPROBAVANJE KLAVIRA I DVORANE PRIJE ISPITA</a:t>
            </a:r>
            <a:r>
              <a:rPr lang="hr-HR" sz="160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/>
          </a:p>
        </p:txBody>
      </p:sp>
      <p:sp>
        <p:nvSpPr>
          <p:cNvPr id="341" name="Google Shape;34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>
                <a:solidFill>
                  <a:srgbClr val="7F7F7F"/>
                </a:solidFill>
              </a:rPr>
              <a:t>PRIJEDIPLOMSKI STUDIJ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1079141" cy="145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/>
              <a:t>BODOVANJE NA RAZREDBENOM ISPITU – Solo pjevanje</a:t>
            </a:r>
            <a:endParaRPr sz="3600"/>
          </a:p>
        </p:txBody>
      </p:sp>
      <p:sp>
        <p:nvSpPr>
          <p:cNvPr id="348" name="Google Shape;348;p16"/>
          <p:cNvSpPr txBox="1">
            <a:spLocks noGrp="1"/>
          </p:cNvSpPr>
          <p:nvPr>
            <p:ph type="body" idx="1"/>
          </p:nvPr>
        </p:nvSpPr>
        <p:spPr>
          <a:xfrm>
            <a:off x="643468" y="1782981"/>
            <a:ext cx="5361092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Maksimalno je moguće ostvariti 1000 bodova, od toga: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a) 100 bodova donosi uspjeh prethodnog školovanja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hr-HR" sz="1600"/>
            </a:br>
            <a:r>
              <a:rPr lang="hr-HR" sz="1600"/>
              <a:t>b) 50 bodova moguće je ostvariti posebnim uspjesima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Nagrade na državnim i međunarodnim natjecanjima za solo pjevanje nose: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20 bodova – 1. Nagrada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15 bodova – 2. Nagrada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10 bodova – 3. nagrada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5 bodova – aktivno sudjelovanje na majstorskom tečaju, seminaru, ljetnoj školi;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c) 850 bodova je moguće ostvariti na razredbenom ispitu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/>
              <a:t> </a:t>
            </a:r>
            <a:endParaRPr/>
          </a:p>
        </p:txBody>
      </p:sp>
      <p:sp>
        <p:nvSpPr>
          <p:cNvPr id="349" name="Google Shape;349;p16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6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16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352" name="Google Shape;352;p16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PRIJEDIPLOMSKI STUDIJ</a:t>
            </a:r>
            <a:endParaRPr dirty="0"/>
          </a:p>
        </p:txBody>
      </p:sp>
      <p:graphicFrame>
        <p:nvGraphicFramePr>
          <p:cNvPr id="355" name="Google Shape;355;p16"/>
          <p:cNvGraphicFramePr/>
          <p:nvPr/>
        </p:nvGraphicFramePr>
        <p:xfrm>
          <a:off x="6004560" y="1779205"/>
          <a:ext cx="6187425" cy="3800025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4705"/>
                  </a:srgbClr>
                </a:solidFill>
                <a:tableStyleId>{8B82DDD8-D6CB-4F56-AF06-131F400055B3}</a:tableStyleId>
              </a:tblPr>
              <a:tblGrid>
                <a:gridCol w="12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lt1"/>
                          </a:solidFill>
                        </a:rPr>
                        <a:t>Red. broj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75" marR="95275" marT="95275" marB="47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lt1"/>
                          </a:solidFill>
                        </a:rPr>
                        <a:t>Kolegij</a:t>
                      </a:r>
                      <a:endParaRPr sz="1400" u="none" strike="noStrike" cap="none"/>
                    </a:p>
                  </a:txBody>
                  <a:tcPr marL="95275" marR="95275" marT="95275" marB="47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lt1"/>
                          </a:solidFill>
                        </a:rPr>
                        <a:t>Maksimalan broj bodova</a:t>
                      </a:r>
                      <a:endParaRPr sz="1400" u="none" strike="noStrike" cap="none"/>
                    </a:p>
                  </a:txBody>
                  <a:tcPr marL="95275" marR="95275" marT="95275" marB="47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lt1"/>
                          </a:solidFill>
                        </a:rPr>
                        <a:t>Eliminacijski prag</a:t>
                      </a:r>
                      <a:endParaRPr sz="1400" u="none" strike="noStrike" cap="none"/>
                    </a:p>
                  </a:txBody>
                  <a:tcPr marL="95275" marR="95275" marT="95275" marB="47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1.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Teorija glazbe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2.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Solfeggio (pismeni i usmeni)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150 (75+75)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50 (25+25)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3.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Klavir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4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4.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Pjevanje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600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1"/>
                          </a:solidFill>
                        </a:rPr>
                        <a:t>300</a:t>
                      </a:r>
                      <a:endParaRPr sz="1400" u="none" strike="noStrike" cap="none"/>
                    </a:p>
                  </a:txBody>
                  <a:tcPr marL="95275" marR="95275" marT="95275" marB="47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/>
              <a:t>BODOVANJE NA RAZREDBENOM ISPITU – </a:t>
            </a:r>
            <a:br>
              <a:rPr lang="hr-HR" sz="3200"/>
            </a:br>
            <a:r>
              <a:rPr lang="hr-HR" sz="3200"/>
              <a:t>Klasična harmonika/Klavir</a:t>
            </a:r>
            <a:endParaRPr sz="3200"/>
          </a:p>
        </p:txBody>
      </p:sp>
      <p:sp>
        <p:nvSpPr>
          <p:cNvPr id="362" name="Google Shape;362;p17"/>
          <p:cNvSpPr txBox="1">
            <a:spLocks noGrp="1"/>
          </p:cNvSpPr>
          <p:nvPr>
            <p:ph type="body" idx="1"/>
          </p:nvPr>
        </p:nvSpPr>
        <p:spPr>
          <a:xfrm>
            <a:off x="327348" y="1457471"/>
            <a:ext cx="5833870" cy="489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Maksimalno je moguće ostvariti 1000 bodova, od toga:</a:t>
            </a: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lang="hr-HR" sz="1800"/>
              <a:t>100 bodova donosi uspjeh prethodnog školovanja</a:t>
            </a:r>
            <a:br>
              <a:rPr lang="hr-HR" sz="1800"/>
            </a:b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lang="hr-HR" sz="1800"/>
              <a:t>b) 50 bodova moguće je ostvariti posebnim uspjesima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Nagrade na državnim i međunarodnim natjecanjima za harmoniku/ klavir nose: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20 bodova – 1. Nagrada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15 bodova – 2. Nagrada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10 bodova – 3. nagrada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5 bodova – aktivno sudjelovanje na majstorskom tečaju, seminaru, ljetnoj školi;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c) 850 bodova je moguće ostvariti na razredbenom ispitu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1800"/>
              <a:t> </a:t>
            </a:r>
            <a:endParaRPr/>
          </a:p>
        </p:txBody>
      </p:sp>
      <p:grpSp>
        <p:nvGrpSpPr>
          <p:cNvPr id="363" name="Google Shape;363;p17"/>
          <p:cNvGrpSpPr/>
          <p:nvPr/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64" name="Google Shape;364;p17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7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67" name="Google Shape;367;p17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PRIJEDIPLOMSKI STUDIJ</a:t>
            </a:r>
            <a:endParaRPr dirty="0"/>
          </a:p>
        </p:txBody>
      </p:sp>
      <p:graphicFrame>
        <p:nvGraphicFramePr>
          <p:cNvPr id="370" name="Google Shape;370;p17"/>
          <p:cNvGraphicFramePr/>
          <p:nvPr/>
        </p:nvGraphicFramePr>
        <p:xfrm>
          <a:off x="6327648" y="1935309"/>
          <a:ext cx="5589000" cy="3692800"/>
        </p:xfrm>
        <a:graphic>
          <a:graphicData uri="http://schemas.openxmlformats.org/drawingml/2006/table">
            <a:tbl>
              <a:tblPr firstRow="1" bandRow="1">
                <a:noFill/>
                <a:tableStyleId>{8B82DDD8-D6CB-4F56-AF06-131F400055B3}</a:tableStyleId>
              </a:tblPr>
              <a:tblGrid>
                <a:gridCol w="9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Red. broj</a:t>
                      </a:r>
                      <a:endParaRPr sz="18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Kolegij</a:t>
                      </a:r>
                      <a:endParaRPr sz="1400" u="none" strike="noStrike" cap="none"/>
                    </a:p>
                  </a:txBody>
                  <a:tcPr marL="129050" marR="129050" marT="64525" marB="6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Maksimalan broj bodova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Eliminacijski prag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1.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Teorija glazbe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100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2.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Solfeggio (pismeni i usmeni)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150 (75+75)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50 (25+25)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3.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HARMONIKA / KLAVIR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600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/>
                        <a:t>300</a:t>
                      </a:r>
                      <a:endParaRPr sz="1400" u="none" strike="noStrike" cap="none"/>
                    </a:p>
                  </a:txBody>
                  <a:tcPr marL="129050" marR="129050" marT="64525" marB="64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Prijamni ispiti za</a:t>
            </a:r>
            <a:r>
              <a:rPr lang="hr-HR" sz="6100"/>
              <a:t> </a:t>
            </a: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diplomski studij Glazbene pedagogije</a:t>
            </a: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1"/>
          <p:cNvSpPr txBox="1">
            <a:spLocks noGrp="1"/>
          </p:cNvSpPr>
          <p:nvPr>
            <p:ph type="title"/>
          </p:nvPr>
        </p:nvSpPr>
        <p:spPr>
          <a:xfrm>
            <a:off x="269427" y="588120"/>
            <a:ext cx="3200400" cy="55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hr-HR" sz="5200"/>
              <a:t>Razredbeni ispit:</a:t>
            </a:r>
            <a:br>
              <a:rPr lang="hr-HR" sz="5200"/>
            </a:br>
            <a:r>
              <a:rPr lang="hr-HR" sz="5200"/>
              <a:t>diplomski studij</a:t>
            </a:r>
            <a:endParaRPr sz="5200"/>
          </a:p>
        </p:txBody>
      </p:sp>
      <p:grpSp>
        <p:nvGrpSpPr>
          <p:cNvPr id="386" name="Google Shape;386;p21"/>
          <p:cNvGrpSpPr/>
          <p:nvPr/>
        </p:nvGrpSpPr>
        <p:grpSpPr>
          <a:xfrm>
            <a:off x="3449782" y="0"/>
            <a:ext cx="8229600" cy="6705600"/>
            <a:chOff x="0" y="101618"/>
            <a:chExt cx="6729984" cy="5301450"/>
          </a:xfrm>
        </p:grpSpPr>
        <p:sp>
          <p:nvSpPr>
            <p:cNvPr id="387" name="Google Shape;387;p21"/>
            <p:cNvSpPr/>
            <p:nvPr/>
          </p:nvSpPr>
          <p:spPr>
            <a:xfrm>
              <a:off x="0" y="101618"/>
              <a:ext cx="6729984" cy="33579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16392" y="118010"/>
              <a:ext cx="6697200" cy="303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Solfeggio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0" y="437409"/>
              <a:ext cx="6729984" cy="883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0" y="437409"/>
              <a:ext cx="6729984" cy="883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675" tIns="17775" rIns="99550" bIns="17775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Jednoglasni diktat (melodijsko-ritamski modulativni primjer s mjestimičnom primjenom alteriranih i kromatskih tonova).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Dvoglasni diktat (melodijsko-ritamski nemodulativni primjer s mjestimičnom primjenom alteriranih i kromatskih tonova).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0" y="1321298"/>
              <a:ext cx="6729984" cy="335790"/>
            </a:xfrm>
            <a:prstGeom prst="roundRect">
              <a:avLst>
                <a:gd name="adj" fmla="val 16667"/>
              </a:avLst>
            </a:prstGeom>
            <a:solidFill>
              <a:srgbClr val="D778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 txBox="1"/>
            <p:nvPr/>
          </p:nvSpPr>
          <p:spPr>
            <a:xfrm>
              <a:off x="16392" y="1337690"/>
              <a:ext cx="6697200" cy="303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Metodika nastave glazbe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0" y="1657088"/>
              <a:ext cx="6729984" cy="883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 txBox="1"/>
            <p:nvPr/>
          </p:nvSpPr>
          <p:spPr>
            <a:xfrm>
              <a:off x="0" y="1657088"/>
              <a:ext cx="6729984" cy="883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675" tIns="17775" rIns="99550" bIns="17775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USMENI ISPIT: Teorijska i praktična znanja o cilju, zadacima i sadržajima glazbene nastave u osnovnoj školi, srednjoj školi i glazbenoj školi (solfeggio) kroz elaboraciju nastavnih područja: slušanje i upoznavanje glazbe, pjevanje, sviranje, stvaralaštvo.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0" y="2540978"/>
              <a:ext cx="6729984" cy="335790"/>
            </a:xfrm>
            <a:prstGeom prst="roundRect">
              <a:avLst>
                <a:gd name="adj" fmla="val 16667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16392" y="2557370"/>
              <a:ext cx="6697200" cy="303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hr-HR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Povijest glazbe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0" y="2876768"/>
              <a:ext cx="6729984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 txBox="1"/>
            <p:nvPr/>
          </p:nvSpPr>
          <p:spPr>
            <a:xfrm>
              <a:off x="0" y="2876768"/>
              <a:ext cx="6729984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675" tIns="17775" rIns="99550" bIns="17775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PISANI ISPIT: Opća znanja o povijesnim razdobljima (Glazba Grčke i Rima, glazba srednjeg vijeka, renesanse, baroka, klasicizma, romantizma, glazba 20. stoljeća).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0" y="3601269"/>
              <a:ext cx="6729984" cy="335790"/>
            </a:xfrm>
            <a:prstGeom prst="roundRect">
              <a:avLst>
                <a:gd name="adj" fmla="val 16667"/>
              </a:avLst>
            </a:prstGeom>
            <a:solidFill>
              <a:srgbClr val="B38E8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 txBox="1"/>
            <p:nvPr/>
          </p:nvSpPr>
          <p:spPr>
            <a:xfrm>
              <a:off x="16392" y="3617661"/>
              <a:ext cx="6697200" cy="303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Glazbeni oblici i Harmonija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0" y="3937059"/>
              <a:ext cx="6729984" cy="565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 txBox="1"/>
            <p:nvPr/>
          </p:nvSpPr>
          <p:spPr>
            <a:xfrm>
              <a:off x="0" y="3937059"/>
              <a:ext cx="6729984" cy="565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675" tIns="17775" rIns="99550" bIns="17775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ANALIZA: Formalna i harmonijska analiza klavirske skladbe iz razdoblja klasicizma ili romantizma</a:t>
              </a:r>
              <a:r>
                <a:rPr lang="hr-HR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0" y="4502169"/>
              <a:ext cx="6729984" cy="335790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1"/>
            <p:cNvSpPr txBox="1"/>
            <p:nvPr/>
          </p:nvSpPr>
          <p:spPr>
            <a:xfrm>
              <a:off x="16392" y="4518561"/>
              <a:ext cx="6697200" cy="303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hr-H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Priređivanje za ansamble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0" y="4837958"/>
              <a:ext cx="6729984" cy="565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1"/>
            <p:cNvSpPr txBox="1"/>
            <p:nvPr/>
          </p:nvSpPr>
          <p:spPr>
            <a:xfrm>
              <a:off x="0" y="4837959"/>
              <a:ext cx="6729984" cy="39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675" tIns="17775" rIns="99550" bIns="17775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Priređivanje kraćeg glazbenog materijala za mješoviti zbor. 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hr-H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Priređivanje kraćeg ulomka iz klavirske skladbe za manji instrumentalni sastav.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hr-H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Pristupnici koji na razredbenom ispitu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postignu manje od 300 bodova (50 %)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ostvaruju pravo upisa na diplomski studij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Glazbene pedagogije. </a:t>
            </a:r>
            <a:endParaRPr/>
          </a:p>
        </p:txBody>
      </p:sp>
      <p:sp>
        <p:nvSpPr>
          <p:cNvPr id="412" name="Google Shape;412;p22"/>
          <p:cNvSpPr txBox="1"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hr-HR" sz="3100"/>
              <a:t>Bodovanje na razredbenom </a:t>
            </a:r>
            <a:br>
              <a:rPr lang="hr-HR" sz="3100"/>
            </a:br>
            <a:r>
              <a:rPr lang="hr-HR" sz="3100"/>
              <a:t>ispitu</a:t>
            </a:r>
            <a:br>
              <a:rPr lang="hr-HR" sz="3100"/>
            </a:br>
            <a:r>
              <a:rPr lang="hr-HR" sz="3100"/>
              <a:t>- diplomski studij GP</a:t>
            </a:r>
            <a:endParaRPr/>
          </a:p>
        </p:txBody>
      </p:sp>
      <p:sp>
        <p:nvSpPr>
          <p:cNvPr id="413" name="Google Shape;413;p22"/>
          <p:cNvSpPr txBox="1">
            <a:spLocks noGrp="1"/>
          </p:cNvSpPr>
          <p:nvPr>
            <p:ph type="body" idx="1"/>
          </p:nvPr>
        </p:nvSpPr>
        <p:spPr>
          <a:xfrm>
            <a:off x="838199" y="2686323"/>
            <a:ext cx="4783697" cy="343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400"/>
              <a:t>Maksimalno je moguće ostvariti 1000 bodova, od toga: 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400"/>
              <a:t>400 bodova donosi uspjeh prethodnog školovanja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2400"/>
              <a:t>600 bodova je moguće ostvariti na razredbenom ispitu.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414" name="Google Shape;41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DIPLOMSKI STUDIJ</a:t>
            </a:r>
            <a:endParaRPr/>
          </a:p>
        </p:txBody>
      </p:sp>
      <p:graphicFrame>
        <p:nvGraphicFramePr>
          <p:cNvPr id="415" name="Google Shape;415;p22"/>
          <p:cNvGraphicFramePr/>
          <p:nvPr/>
        </p:nvGraphicFramePr>
        <p:xfrm>
          <a:off x="5621896" y="9144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{8B82DDD8-D6CB-4F56-AF06-131F400055B3}</a:tableStyleId>
              </a:tblPr>
              <a:tblGrid>
                <a:gridCol w="8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b="1" u="none" strike="noStrike" cap="none">
                          <a:solidFill>
                            <a:schemeClr val="dk1"/>
                          </a:solidFill>
                        </a:rPr>
                        <a:t>Red.  broj</a:t>
                      </a:r>
                      <a:endParaRPr sz="2000" u="none" strike="noStrike" cap="none"/>
                    </a:p>
                  </a:txBody>
                  <a:tcPr marL="0" marR="10175" marT="22825" marB="171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1"/>
                          </a:solidFill>
                        </a:rPr>
                        <a:t>Kolegij</a:t>
                      </a:r>
                      <a:endParaRPr sz="1400" u="none" strike="noStrike" cap="none"/>
                    </a:p>
                  </a:txBody>
                  <a:tcPr marL="0" marR="10175" marT="22825" marB="171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1"/>
                          </a:solidFill>
                        </a:rPr>
                        <a:t>Maksimalan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1"/>
                          </a:solidFill>
                        </a:rPr>
                        <a:t>broj bodova</a:t>
                      </a:r>
                      <a:endParaRPr sz="1400" u="none" strike="noStrike" cap="none"/>
                    </a:p>
                  </a:txBody>
                  <a:tcPr marL="0" marR="10175" marT="22825" marB="171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1"/>
                          </a:solidFill>
                        </a:rPr>
                        <a:t>Eliminacijski prag</a:t>
                      </a:r>
                      <a:endParaRPr sz="1400" u="none" strike="noStrike" cap="none"/>
                    </a:p>
                  </a:txBody>
                  <a:tcPr marL="0" marR="10175" marT="22825" marB="171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1.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Solfeggio (pismeni i usmeni)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150 (ukupan zbroj pismenog i usmenog ispita)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2.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Metodika nastave glazbe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150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3.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Povijest glazbe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4.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Glazbeni oblici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i Harmonija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2000" u="none" strike="noStrike" cap="none"/>
                    </a:p>
                  </a:txBody>
                  <a:tcPr marL="5090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5.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Priređivanje za ansamble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100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r-HR" sz="2000" u="none" strike="noStrike" cap="none">
                          <a:solidFill>
                            <a:schemeClr val="dk1"/>
                          </a:solidFill>
                        </a:rPr>
                        <a:t>50</a:t>
                      </a:r>
                      <a:endParaRPr sz="2000" u="none" strike="noStrike" cap="none"/>
                    </a:p>
                  </a:txBody>
                  <a:tcPr marL="0" marR="114600" marT="22825" marB="171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 txBox="1">
            <a:spLocks noGrp="1"/>
          </p:cNvSpPr>
          <p:nvPr>
            <p:ph type="title"/>
          </p:nvPr>
        </p:nvSpPr>
        <p:spPr>
          <a:xfrm>
            <a:off x="1524003" y="841248"/>
            <a:ext cx="9144000" cy="468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Prijamni ispiti za</a:t>
            </a:r>
            <a:r>
              <a:rPr lang="hr-HR" sz="6100"/>
              <a:t> </a:t>
            </a: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diplomske studije: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Klasične harmonike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pjevanja</a:t>
            </a:r>
            <a:b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6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Klavira</a:t>
            </a: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25"/>
          <p:cNvPicPr preferRelativeResize="0"/>
          <p:nvPr/>
        </p:nvPicPr>
        <p:blipFill rotWithShape="1">
          <a:blip r:embed="rId3">
            <a:alphaModFix/>
          </a:blip>
          <a:srcRect l="8834" r="26529" b="9091"/>
          <a:stretch/>
        </p:blipFill>
        <p:spPr>
          <a:xfrm>
            <a:off x="4809744" y="10"/>
            <a:ext cx="738225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5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93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r-HR" sz="2800"/>
              <a:t>Harmonika – diplomski studij</a:t>
            </a:r>
            <a:endParaRPr sz="2800"/>
          </a:p>
        </p:txBody>
      </p:sp>
      <p:sp>
        <p:nvSpPr>
          <p:cNvPr id="433" name="Google Shape;433;p25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5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5"/>
          <p:cNvSpPr txBox="1">
            <a:spLocks noGrp="1"/>
          </p:cNvSpPr>
          <p:nvPr>
            <p:ph type="body" idx="1"/>
          </p:nvPr>
        </p:nvSpPr>
        <p:spPr>
          <a:xfrm>
            <a:off x="117876" y="2558985"/>
            <a:ext cx="4895850" cy="397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polifona skladba napisana do 1800. godine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skladba izvorno pisana za harmoniku (jednostavačno ili ciklično djelo)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slobodan program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 i="1"/>
              <a:t>Predviđeno trajanje ispitnog programa je 20-30 minuta.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 i="1"/>
              <a:t>Napomene: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Ciklično djelo ne mora biti izvedeno u cijelosti. </a:t>
            </a:r>
            <a:endParaRPr/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sp>
        <p:nvSpPr>
          <p:cNvPr id="436" name="Google Shape;43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700">
                <a:solidFill>
                  <a:srgbClr val="7F7F7F"/>
                </a:solidFill>
              </a:rPr>
              <a:t>DIPLOMSKI STUDIJ</a:t>
            </a:r>
            <a:br>
              <a:rPr lang="hr-HR" sz="700">
                <a:solidFill>
                  <a:srgbClr val="7F7F7F"/>
                </a:solidFill>
              </a:rPr>
            </a:br>
            <a:r>
              <a:rPr lang="hr-HR" sz="700">
                <a:solidFill>
                  <a:srgbClr val="7F7F7F"/>
                </a:solidFill>
              </a:rPr>
              <a:t>           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0421b43d9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146148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0421b43d9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702" y="181454"/>
            <a:ext cx="10584201" cy="571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26"/>
          <p:cNvPicPr preferRelativeResize="0"/>
          <p:nvPr/>
        </p:nvPicPr>
        <p:blipFill rotWithShape="1">
          <a:blip r:embed="rId3">
            <a:alphaModFix/>
          </a:blip>
          <a:srcRect t="9091" r="2933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6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6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r-HR" sz="2800"/>
              <a:t>Klavir – diplomski studij</a:t>
            </a:r>
            <a:endParaRPr sz="2800"/>
          </a:p>
        </p:txBody>
      </p:sp>
      <p:sp>
        <p:nvSpPr>
          <p:cNvPr id="445" name="Google Shape;445;p26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"/>
          <p:cNvSpPr txBox="1">
            <a:spLocks noGrp="1"/>
          </p:cNvSpPr>
          <p:nvPr>
            <p:ph type="body" idx="1"/>
          </p:nvPr>
        </p:nvSpPr>
        <p:spPr>
          <a:xfrm>
            <a:off x="371094" y="2525776"/>
            <a:ext cx="4804410" cy="383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Preludij i fuga J. S. Bacha (iz WTK1 i WTK2)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Sonata (ne mora biti klasična)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Koncertna etida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Skladba skladatelja 19. ili 20. st.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Skladba hrvatskog autora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Napomene: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Cijeli program se izvodi napamet.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*Strani državljani mogu umjesto skladbe hrvatskog autora izabrati drugu skladbu XX. ili XXI.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/>
              <a:t>stoljeća, po mogućnosti, skladbu autora iz matične države.</a:t>
            </a:r>
            <a:endParaRPr/>
          </a:p>
          <a:p>
            <a:pPr marL="228600" lvl="0" indent="-17081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300"/>
          </a:p>
        </p:txBody>
      </p:sp>
      <p:sp>
        <p:nvSpPr>
          <p:cNvPr id="448" name="Google Shape;4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700">
                <a:solidFill>
                  <a:srgbClr val="7F7F7F"/>
                </a:solidFill>
              </a:rPr>
              <a:t>DIPLOMSKI STUDIJ</a:t>
            </a:r>
            <a:br>
              <a:rPr lang="hr-HR" sz="700">
                <a:solidFill>
                  <a:srgbClr val="7F7F7F"/>
                </a:solidFill>
              </a:rPr>
            </a:br>
            <a:r>
              <a:rPr lang="hr-HR" sz="700">
                <a:solidFill>
                  <a:srgbClr val="7F7F7F"/>
                </a:solidFill>
              </a:rPr>
              <a:t>             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7"/>
          <p:cNvPicPr preferRelativeResize="0"/>
          <p:nvPr/>
        </p:nvPicPr>
        <p:blipFill rotWithShape="1">
          <a:blip r:embed="rId3">
            <a:alphaModFix/>
          </a:blip>
          <a:srcRect l="24811" r="6553" b="34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7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7"/>
          <p:cNvSpPr txBox="1">
            <a:spLocks noGrp="1"/>
          </p:cNvSpPr>
          <p:nvPr>
            <p:ph type="title"/>
          </p:nvPr>
        </p:nvSpPr>
        <p:spPr>
          <a:xfrm>
            <a:off x="371094" y="916687"/>
            <a:ext cx="3438144" cy="116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hr-HR" sz="2600"/>
              <a:t>Solo pjevanje – diplomski studij </a:t>
            </a:r>
            <a:endParaRPr sz="2600"/>
          </a:p>
        </p:txBody>
      </p:sp>
      <p:sp>
        <p:nvSpPr>
          <p:cNvPr id="457" name="Google Shape;457;p27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7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7"/>
          <p:cNvSpPr txBox="1">
            <a:spLocks noGrp="1"/>
          </p:cNvSpPr>
          <p:nvPr>
            <p:ph type="body" idx="1"/>
          </p:nvPr>
        </p:nvSpPr>
        <p:spPr>
          <a:xfrm>
            <a:off x="371094" y="2634879"/>
            <a:ext cx="5023866" cy="385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pjesma ili arija talijanskih autora 17. ili 18. stoljeća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Bachova, Händelova ili Haydnova arija (koloraturnog karaktera) iz kantata, oratorija i misa ili Mozartova koncertna arija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četiri popijevke stranih autora 19. stoljeća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dvije popijevke stranih autora 20. stoljeća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dvije popijevke hrvatskih autora 19. ili 20. stoljeća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ciklus pjesama autora 19. ili 20. stoljeća ili najmanje pet popijevaka jednog autora 19. ili 20. stoljeća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hr-HR" sz="1600"/>
              <a:t>dvije glavne operne arije autora klasike, romantike 19. ili 20. stoljeća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sz="1600" b="1"/>
              <a:t>Napomena: Cijeli program se izvodi napamet. </a:t>
            </a:r>
            <a:endParaRPr/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/>
          </a:p>
        </p:txBody>
      </p:sp>
      <p:sp>
        <p:nvSpPr>
          <p:cNvPr id="460" name="Google Shape;4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>
                <a:solidFill>
                  <a:srgbClr val="7F7F7F"/>
                </a:solidFill>
              </a:rPr>
              <a:t>DIPLOMSKI STUDIJ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Bodovanje na razredbenom ispitu</a:t>
            </a:r>
            <a:endParaRPr/>
          </a:p>
        </p:txBody>
      </p:sp>
      <p:sp>
        <p:nvSpPr>
          <p:cNvPr id="466" name="Google Shape;466;p28"/>
          <p:cNvSpPr txBox="1">
            <a:spLocks noGrp="1"/>
          </p:cNvSpPr>
          <p:nvPr>
            <p:ph type="body" idx="1"/>
          </p:nvPr>
        </p:nvSpPr>
        <p:spPr>
          <a:xfrm>
            <a:off x="504023" y="1840156"/>
            <a:ext cx="11029614" cy="412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Maksimalno je moguće ostvariti 1000 bodova, od toga: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a) 400 bodova donosi uspjeh prethodnog školovanja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Opći uspjeh i glavni predmet.</a:t>
            </a:r>
            <a:br>
              <a:rPr lang="hr-HR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b) 600 bodova je moguće ostvariti na razredbenom ispitu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Praktični ispit iz harmonike nosi ukupno 600 bodova.</a:t>
            </a:r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DIPLOMSKI STUDIJ</a:t>
            </a:r>
            <a:endParaRPr/>
          </a:p>
        </p:txBody>
      </p:sp>
      <p:sp>
        <p:nvSpPr>
          <p:cNvPr id="468" name="Google Shape;468;p28"/>
          <p:cNvSpPr txBox="1"/>
          <p:nvPr/>
        </p:nvSpPr>
        <p:spPr>
          <a:xfrm>
            <a:off x="504023" y="4866534"/>
            <a:ext cx="11610808" cy="52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5"/>
              <a:buFont typeface="Arial"/>
              <a:buNone/>
            </a:pPr>
            <a:endParaRPr sz="118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r-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Razredbeni ispit nisu položili pristupnici koji postignu manje od 300 bodova</a:t>
            </a:r>
            <a:r>
              <a:rPr lang="hr-HR" sz="11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0421b43d9f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188346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0421b43d9f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0548" y="139256"/>
            <a:ext cx="7490901" cy="591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10421b43d9f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02431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0421b43d9f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600" y="1490133"/>
            <a:ext cx="8439584" cy="382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0421b43d9f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44627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0421b43d9f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368" y="681175"/>
            <a:ext cx="10314432" cy="437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0421b43d9f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02423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421b43d9f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454" y="2053721"/>
            <a:ext cx="10075092" cy="246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0421b43d9f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7" y="6258695"/>
            <a:ext cx="12107705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0421b43d9f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255" y="952154"/>
            <a:ext cx="11393490" cy="495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1973</Words>
  <Application>Microsoft Office PowerPoint</Application>
  <PresentationFormat>Widescreen</PresentationFormat>
  <Paragraphs>337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RAZREDBENI ISPITI ZA PRIJEDIPLOMSKE I DIPLOMSKE STUDIJE </vt:lpstr>
      <vt:lpstr>Prijamni ispiti za prijediplomski studij Glazbene pedagogije</vt:lpstr>
      <vt:lpstr>Teorija glazbe: Glazbena pedagogija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Harmonija:  Glazbena pedagogija</vt:lpstr>
      <vt:lpstr>PowerPoint Presentation</vt:lpstr>
      <vt:lpstr>Harmonija na klaviru:  Glazbena pedagogija</vt:lpstr>
      <vt:lpstr>Solfeggio: Glazbena pedagogija</vt:lpstr>
      <vt:lpstr>PowerPoint Presentation</vt:lpstr>
      <vt:lpstr>PowerPoint Presentation</vt:lpstr>
      <vt:lpstr>PowerPoint Presentation</vt:lpstr>
      <vt:lpstr>Usmeni dio</vt:lpstr>
      <vt:lpstr>Klavir: Glazbena pedagogija</vt:lpstr>
      <vt:lpstr>BODOVANJE NA RAZREDBENOM ISPITU –  Glazbena pedagogija</vt:lpstr>
      <vt:lpstr>RAZREDBENI ISPIT NISU POLOŽILI:  </vt:lpstr>
      <vt:lpstr>Prijamni ispiti za prijediplomske studije: Klasična harmonika Solo pjevanje Klavir </vt:lpstr>
      <vt:lpstr>Teorija glazbe: KH, SP, KL</vt:lpstr>
      <vt:lpstr>Solfeggio: KH, SP, KL</vt:lpstr>
      <vt:lpstr>Klavir: za pristupnike Solo pjevanja</vt:lpstr>
      <vt:lpstr>Harmonika</vt:lpstr>
      <vt:lpstr>Pjevanje</vt:lpstr>
      <vt:lpstr>Klavir</vt:lpstr>
      <vt:lpstr>BODOVANJE NA RAZREDBENOM ISPITU – Solo pjevanje</vt:lpstr>
      <vt:lpstr>BODOVANJE NA RAZREDBENOM ISPITU –  Klasična harmonika/Klavir</vt:lpstr>
      <vt:lpstr>Prijamni ispiti za diplomski studij Glazbene pedagogije</vt:lpstr>
      <vt:lpstr>Razredbeni ispit: diplomski studij</vt:lpstr>
      <vt:lpstr>Bodovanje na razredbenom  ispitu - diplomski studij GP</vt:lpstr>
      <vt:lpstr>Prijamni ispiti za diplomske studije: Klasične harmonike Solo pjevanja Klavira</vt:lpstr>
      <vt:lpstr>Harmonika – diplomski studij</vt:lpstr>
      <vt:lpstr>Klavir – diplomski studij</vt:lpstr>
      <vt:lpstr>Solo pjevanje – diplomski studij </vt:lpstr>
      <vt:lpstr>Bodovanje na razredbenom ispitu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RAZREDBENI ISPITI ZA PRIJEDIPLOMSKE I DIPLOMSKE STUDIJE </dc:title>
  <dc:creator>Marija Kuhar Šoša</dc:creator>
  <cp:lastModifiedBy>Laura</cp:lastModifiedBy>
  <cp:revision>1</cp:revision>
  <dcterms:created xsi:type="dcterms:W3CDTF">2021-11-12T17:54:45Z</dcterms:created>
  <dcterms:modified xsi:type="dcterms:W3CDTF">2026-05-25T08:43:44Z</dcterms:modified>
</cp:coreProperties>
</file>